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48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3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9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3532077" y="7485918"/>
            <a:ext cx="3142938" cy="344956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</a:t>
            </a:r>
            <a:r>
              <a:rPr kumimoji="1" lang="ja-JP" altLang="en-US" dirty="0"/>
              <a:t>歳以上　独身の方限定</a:t>
            </a:r>
          </a:p>
        </p:txBody>
      </p:sp>
      <p:sp>
        <p:nvSpPr>
          <p:cNvPr id="15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277312" y="8756369"/>
            <a:ext cx="2505060" cy="410804"/>
          </a:xfrm>
        </p:spPr>
        <p:txBody>
          <a:bodyPr>
            <a:noAutofit/>
          </a:bodyPr>
          <a:lstStyle>
            <a:lvl1pPr marL="0" indent="0">
              <a:buNone/>
              <a:defRPr sz="1996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〇〇〇〇商工会議所</a:t>
            </a:r>
          </a:p>
        </p:txBody>
      </p:sp>
      <p:sp>
        <p:nvSpPr>
          <p:cNvPr id="16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2894411" y="9010998"/>
            <a:ext cx="3780640" cy="482896"/>
          </a:xfrm>
        </p:spPr>
        <p:txBody>
          <a:bodyPr>
            <a:noAutofit/>
          </a:bodyPr>
          <a:lstStyle>
            <a:lvl1pPr marL="0" indent="0">
              <a:buNone/>
              <a:defRPr sz="2359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http://XXXXXX_sample.aa.jp</a:t>
            </a:r>
            <a:endParaRPr kumimoji="1" lang="ja-JP" altLang="en-US" dirty="0"/>
          </a:p>
        </p:txBody>
      </p:sp>
      <p:sp>
        <p:nvSpPr>
          <p:cNvPr id="17" name="テキスト プレースホルダー 56"/>
          <p:cNvSpPr>
            <a:spLocks noGrp="1"/>
          </p:cNvSpPr>
          <p:nvPr>
            <p:ph type="body" sz="quarter" idx="26" hasCustomPrompt="1"/>
          </p:nvPr>
        </p:nvSpPr>
        <p:spPr>
          <a:xfrm>
            <a:off x="379403" y="8335401"/>
            <a:ext cx="6220974" cy="312948"/>
          </a:xfrm>
        </p:spPr>
        <p:txBody>
          <a:bodyPr>
            <a:noAutofit/>
          </a:bodyPr>
          <a:lstStyle>
            <a:lvl1pPr marL="0" indent="0">
              <a:buNone/>
              <a:defRPr sz="1089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 　</a:t>
            </a:r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91" y="7156758"/>
            <a:ext cx="3140860" cy="322185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男性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女性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3534191" y="6822231"/>
            <a:ext cx="3140860" cy="354007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〇〇〇〇市駅付近 飲食店（</a:t>
            </a:r>
            <a:r>
              <a:rPr kumimoji="1" lang="en-US" altLang="ja-JP" dirty="0"/>
              <a:t>0</a:t>
            </a:r>
            <a:r>
              <a:rPr kumimoji="1" lang="ja-JP" altLang="en-US" dirty="0"/>
              <a:t>店舗）</a:t>
            </a:r>
          </a:p>
        </p:txBody>
      </p:sp>
      <p:sp>
        <p:nvSpPr>
          <p:cNvPr id="2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274531" y="9073525"/>
            <a:ext cx="2507842" cy="391727"/>
          </a:xfrm>
        </p:spPr>
        <p:txBody>
          <a:bodyPr>
            <a:noAutofit/>
          </a:bodyPr>
          <a:lstStyle>
            <a:lvl1pPr marL="0" indent="0">
              <a:buNone/>
              <a:defRPr sz="2177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TEL : 00-0000-0000</a:t>
            </a:r>
            <a:endParaRPr kumimoji="1" lang="ja-JP" altLang="en-US" dirty="0"/>
          </a:p>
        </p:txBody>
      </p:sp>
      <p:sp>
        <p:nvSpPr>
          <p:cNvPr id="50" name="テキスト プレースホルダー 31"/>
          <p:cNvSpPr>
            <a:spLocks noGrp="1"/>
          </p:cNvSpPr>
          <p:nvPr>
            <p:ph type="body" sz="quarter" idx="28" hasCustomPrompt="1"/>
          </p:nvPr>
        </p:nvSpPr>
        <p:spPr>
          <a:xfrm>
            <a:off x="4769395" y="4567178"/>
            <a:ext cx="2180774" cy="888906"/>
          </a:xfrm>
        </p:spPr>
        <p:txBody>
          <a:bodyPr>
            <a:noAutofit/>
          </a:bodyPr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717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〇〇〇</a:t>
            </a:r>
          </a:p>
        </p:txBody>
      </p:sp>
      <p:sp>
        <p:nvSpPr>
          <p:cNvPr id="61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475095" y="5818486"/>
            <a:ext cx="1600585" cy="444840"/>
          </a:xfrm>
        </p:spPr>
        <p:txBody>
          <a:bodyPr>
            <a:noAutofit/>
          </a:bodyPr>
          <a:lstStyle>
            <a:lvl1pPr marL="0" indent="0">
              <a:buNone/>
              <a:defRPr sz="254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</a:p>
        </p:txBody>
      </p:sp>
      <p:sp>
        <p:nvSpPr>
          <p:cNvPr id="67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306775" y="5658044"/>
            <a:ext cx="1266778" cy="638230"/>
          </a:xfrm>
        </p:spPr>
        <p:txBody>
          <a:bodyPr>
            <a:noAutofit/>
          </a:bodyPr>
          <a:lstStyle>
            <a:lvl1pPr marL="0" indent="0">
              <a:buNone/>
              <a:defRPr sz="3629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8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36777" y="6275218"/>
            <a:ext cx="5821166" cy="531459"/>
          </a:xfrm>
        </p:spPr>
        <p:txBody>
          <a:bodyPr>
            <a:noAutofit/>
          </a:bodyPr>
          <a:lstStyle>
            <a:lvl1pPr marL="0" indent="0" algn="ctr">
              <a:buNone/>
              <a:defRPr sz="2177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18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 </a:t>
            </a:r>
            <a:r>
              <a:rPr kumimoji="1" lang="en-US" altLang="ja-JP" dirty="0"/>
              <a:t>~ 20:00 (OPEN17:30) </a:t>
            </a:r>
            <a:endParaRPr kumimoji="1" lang="ja-JP" altLang="en-US" dirty="0"/>
          </a:p>
        </p:txBody>
      </p:sp>
      <p:sp>
        <p:nvSpPr>
          <p:cNvPr id="79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3532077" y="7830157"/>
            <a:ext cx="3142938" cy="340261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200</a:t>
            </a:r>
            <a:r>
              <a:rPr kumimoji="1" lang="ja-JP" altLang="en-US" dirty="0"/>
              <a:t>名（男性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　女性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名）</a:t>
            </a:r>
          </a:p>
        </p:txBody>
      </p:sp>
      <p:sp>
        <p:nvSpPr>
          <p:cNvPr id="83" name="テキスト プレースホルダー 54"/>
          <p:cNvSpPr>
            <a:spLocks noGrp="1"/>
          </p:cNvSpPr>
          <p:nvPr>
            <p:ph type="body" sz="quarter" idx="36" hasCustomPrompt="1"/>
          </p:nvPr>
        </p:nvSpPr>
        <p:spPr>
          <a:xfrm>
            <a:off x="4549120" y="3992928"/>
            <a:ext cx="2321241" cy="671656"/>
          </a:xfrm>
        </p:spPr>
        <p:txBody>
          <a:bodyPr>
            <a:normAutofit/>
          </a:bodyPr>
          <a:lstStyle>
            <a:lvl1pPr marL="0" indent="0" algn="l">
              <a:buNone/>
              <a:defRPr sz="254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参加者大募集</a:t>
            </a:r>
            <a:r>
              <a:rPr kumimoji="1" lang="en-US" altLang="ja-JP" dirty="0"/>
              <a:t>!</a:t>
            </a:r>
            <a:endParaRPr kumimoji="1" lang="ja-JP" altLang="en-US" dirty="0"/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74531" y="9484286"/>
            <a:ext cx="6220974" cy="368932"/>
          </a:xfrm>
        </p:spPr>
        <p:txBody>
          <a:bodyPr>
            <a:normAutofit/>
          </a:bodyPr>
          <a:lstStyle>
            <a:lvl1pPr marL="0" indent="0">
              <a:buNone/>
              <a:defRPr sz="127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主催：〇〇〇〇市〇〇〇〇商工会議所　　　協力：〇〇〇〇〇市 街コン実行委員会</a:t>
            </a:r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9" hasCustomPrompt="1"/>
          </p:nvPr>
        </p:nvSpPr>
        <p:spPr>
          <a:xfrm>
            <a:off x="472490" y="6903880"/>
            <a:ext cx="1877837" cy="1248073"/>
          </a:xfrm>
        </p:spPr>
        <p:txBody>
          <a:bodyPr>
            <a:noAutofit/>
          </a:bodyPr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70">
                <a:solidFill>
                  <a:srgbClr val="FE41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  <a:endParaRPr kumimoji="1" lang="en-US" altLang="ja-JP" dirty="0"/>
          </a:p>
        </p:txBody>
      </p:sp>
      <p:sp>
        <p:nvSpPr>
          <p:cNvPr id="99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-1" y="568811"/>
            <a:ext cx="6887611" cy="568746"/>
          </a:xfrm>
        </p:spPr>
        <p:txBody>
          <a:bodyPr>
            <a:noAutofit/>
          </a:bodyPr>
          <a:lstStyle>
            <a:lvl1pPr marL="0" indent="0" algn="ctr">
              <a:buNone/>
              <a:defRPr sz="2994" b="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100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3047638" y="8762563"/>
            <a:ext cx="2023954" cy="326283"/>
          </a:xfrm>
        </p:spPr>
        <p:txBody>
          <a:bodyPr>
            <a:noAutofit/>
          </a:bodyPr>
          <a:lstStyle>
            <a:lvl1pPr marL="0" indent="0">
              <a:buNone/>
              <a:defRPr sz="998" b="1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詳細・お申し込みは </a:t>
            </a:r>
            <a:r>
              <a:rPr kumimoji="1" lang="en-US" altLang="ja-JP" dirty="0"/>
              <a:t>Web </a:t>
            </a:r>
            <a:r>
              <a:rPr kumimoji="1" lang="ja-JP" altLang="en-US" dirty="0"/>
              <a:t>で！</a:t>
            </a: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2052397" y="5466445"/>
            <a:ext cx="1403154" cy="1074786"/>
          </a:xfrm>
        </p:spPr>
        <p:txBody>
          <a:bodyPr>
            <a:noAutofit/>
          </a:bodyPr>
          <a:lstStyle>
            <a:lvl1pPr marL="0" indent="0" algn="ctr">
              <a:buNone/>
              <a:defRPr sz="653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22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3619281" y="5466445"/>
            <a:ext cx="1403154" cy="1000492"/>
          </a:xfrm>
        </p:spPr>
        <p:txBody>
          <a:bodyPr>
            <a:noAutofit/>
          </a:bodyPr>
          <a:lstStyle>
            <a:lvl1pPr marL="0" indent="0" algn="ctr">
              <a:buNone/>
              <a:defRPr sz="653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051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3532077" y="7485918"/>
            <a:ext cx="3142938" cy="344956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</a:t>
            </a:r>
            <a:r>
              <a:rPr kumimoji="1" lang="ja-JP" altLang="en-US" dirty="0"/>
              <a:t>歳以上　独身の方限定</a:t>
            </a:r>
          </a:p>
        </p:txBody>
      </p:sp>
      <p:sp>
        <p:nvSpPr>
          <p:cNvPr id="15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277312" y="8756369"/>
            <a:ext cx="2505060" cy="410804"/>
          </a:xfrm>
        </p:spPr>
        <p:txBody>
          <a:bodyPr>
            <a:noAutofit/>
          </a:bodyPr>
          <a:lstStyle>
            <a:lvl1pPr marL="0" indent="0">
              <a:buNone/>
              <a:defRPr sz="1996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〇〇〇〇商工会議所</a:t>
            </a:r>
          </a:p>
        </p:txBody>
      </p:sp>
      <p:sp>
        <p:nvSpPr>
          <p:cNvPr id="16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2894411" y="9010998"/>
            <a:ext cx="3780640" cy="482896"/>
          </a:xfrm>
        </p:spPr>
        <p:txBody>
          <a:bodyPr>
            <a:noAutofit/>
          </a:bodyPr>
          <a:lstStyle>
            <a:lvl1pPr marL="0" indent="0">
              <a:buNone/>
              <a:defRPr sz="2359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http://XXXXXX_sample.aa.jp</a:t>
            </a:r>
            <a:endParaRPr kumimoji="1" lang="ja-JP" altLang="en-US" dirty="0"/>
          </a:p>
        </p:txBody>
      </p:sp>
      <p:sp>
        <p:nvSpPr>
          <p:cNvPr id="17" name="テキスト プレースホルダー 56"/>
          <p:cNvSpPr>
            <a:spLocks noGrp="1"/>
          </p:cNvSpPr>
          <p:nvPr>
            <p:ph type="body" sz="quarter" idx="26" hasCustomPrompt="1"/>
          </p:nvPr>
        </p:nvSpPr>
        <p:spPr>
          <a:xfrm>
            <a:off x="379403" y="8335401"/>
            <a:ext cx="6220974" cy="312948"/>
          </a:xfrm>
        </p:spPr>
        <p:txBody>
          <a:bodyPr>
            <a:noAutofit/>
          </a:bodyPr>
          <a:lstStyle>
            <a:lvl1pPr marL="0" indent="0">
              <a:buNone/>
              <a:defRPr sz="1089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 　</a:t>
            </a:r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91" y="7156758"/>
            <a:ext cx="3140860" cy="322185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男性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女性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3534191" y="6822231"/>
            <a:ext cx="3140860" cy="354007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〇〇〇〇市駅付近 飲食店（</a:t>
            </a:r>
            <a:r>
              <a:rPr kumimoji="1" lang="en-US" altLang="ja-JP" dirty="0"/>
              <a:t>0</a:t>
            </a:r>
            <a:r>
              <a:rPr kumimoji="1" lang="ja-JP" altLang="en-US" dirty="0"/>
              <a:t>店舗）</a:t>
            </a:r>
          </a:p>
        </p:txBody>
      </p:sp>
      <p:sp>
        <p:nvSpPr>
          <p:cNvPr id="2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274531" y="9073525"/>
            <a:ext cx="2507842" cy="391727"/>
          </a:xfrm>
        </p:spPr>
        <p:txBody>
          <a:bodyPr>
            <a:noAutofit/>
          </a:bodyPr>
          <a:lstStyle>
            <a:lvl1pPr marL="0" indent="0">
              <a:buNone/>
              <a:defRPr sz="2177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TEL : 00-0000-0000</a:t>
            </a:r>
            <a:endParaRPr kumimoji="1" lang="ja-JP" altLang="en-US" dirty="0"/>
          </a:p>
        </p:txBody>
      </p:sp>
      <p:sp>
        <p:nvSpPr>
          <p:cNvPr id="50" name="テキスト プレースホルダー 31"/>
          <p:cNvSpPr>
            <a:spLocks noGrp="1"/>
          </p:cNvSpPr>
          <p:nvPr>
            <p:ph type="body" sz="quarter" idx="28" hasCustomPrompt="1"/>
          </p:nvPr>
        </p:nvSpPr>
        <p:spPr>
          <a:xfrm>
            <a:off x="4769395" y="4567178"/>
            <a:ext cx="2180774" cy="888906"/>
          </a:xfrm>
        </p:spPr>
        <p:txBody>
          <a:bodyPr>
            <a:noAutofit/>
          </a:bodyPr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717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〇〇〇</a:t>
            </a:r>
          </a:p>
        </p:txBody>
      </p:sp>
      <p:sp>
        <p:nvSpPr>
          <p:cNvPr id="61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475095" y="5818486"/>
            <a:ext cx="1600585" cy="444840"/>
          </a:xfrm>
        </p:spPr>
        <p:txBody>
          <a:bodyPr>
            <a:noAutofit/>
          </a:bodyPr>
          <a:lstStyle>
            <a:lvl1pPr marL="0" indent="0">
              <a:buNone/>
              <a:defRPr sz="254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</a:p>
        </p:txBody>
      </p:sp>
      <p:sp>
        <p:nvSpPr>
          <p:cNvPr id="67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306775" y="5658044"/>
            <a:ext cx="1266778" cy="638230"/>
          </a:xfrm>
        </p:spPr>
        <p:txBody>
          <a:bodyPr>
            <a:noAutofit/>
          </a:bodyPr>
          <a:lstStyle>
            <a:lvl1pPr marL="0" indent="0">
              <a:buNone/>
              <a:defRPr sz="3629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8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636777" y="6275218"/>
            <a:ext cx="5821166" cy="531459"/>
          </a:xfrm>
        </p:spPr>
        <p:txBody>
          <a:bodyPr>
            <a:noAutofit/>
          </a:bodyPr>
          <a:lstStyle>
            <a:lvl1pPr marL="0" indent="0" algn="ctr">
              <a:buNone/>
              <a:defRPr sz="2177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18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 </a:t>
            </a:r>
            <a:r>
              <a:rPr kumimoji="1" lang="en-US" altLang="ja-JP" dirty="0"/>
              <a:t>~ 20:00 (OPEN17:30) </a:t>
            </a:r>
            <a:endParaRPr kumimoji="1" lang="ja-JP" altLang="en-US" dirty="0"/>
          </a:p>
        </p:txBody>
      </p:sp>
      <p:sp>
        <p:nvSpPr>
          <p:cNvPr id="79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3532077" y="7830157"/>
            <a:ext cx="3142938" cy="340261"/>
          </a:xfrm>
        </p:spPr>
        <p:txBody>
          <a:bodyPr>
            <a:noAutofit/>
          </a:bodyPr>
          <a:lstStyle>
            <a:lvl1pPr marL="0" indent="0">
              <a:buNone/>
              <a:defRPr sz="145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200</a:t>
            </a:r>
            <a:r>
              <a:rPr kumimoji="1" lang="ja-JP" altLang="en-US" dirty="0"/>
              <a:t>名（男性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　女性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名）</a:t>
            </a:r>
          </a:p>
        </p:txBody>
      </p:sp>
      <p:sp>
        <p:nvSpPr>
          <p:cNvPr id="83" name="テキスト プレースホルダー 54"/>
          <p:cNvSpPr>
            <a:spLocks noGrp="1"/>
          </p:cNvSpPr>
          <p:nvPr>
            <p:ph type="body" sz="quarter" idx="36" hasCustomPrompt="1"/>
          </p:nvPr>
        </p:nvSpPr>
        <p:spPr>
          <a:xfrm>
            <a:off x="4549120" y="3992928"/>
            <a:ext cx="2321241" cy="671656"/>
          </a:xfrm>
        </p:spPr>
        <p:txBody>
          <a:bodyPr>
            <a:normAutofit/>
          </a:bodyPr>
          <a:lstStyle>
            <a:lvl1pPr marL="0" indent="0" algn="l">
              <a:buNone/>
              <a:defRPr sz="254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参加者大募集</a:t>
            </a:r>
            <a:r>
              <a:rPr kumimoji="1" lang="en-US" altLang="ja-JP" dirty="0"/>
              <a:t>!</a:t>
            </a:r>
            <a:endParaRPr kumimoji="1" lang="ja-JP" altLang="en-US" dirty="0"/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274531" y="9484286"/>
            <a:ext cx="6220974" cy="368932"/>
          </a:xfrm>
        </p:spPr>
        <p:txBody>
          <a:bodyPr>
            <a:normAutofit/>
          </a:bodyPr>
          <a:lstStyle>
            <a:lvl1pPr marL="0" indent="0">
              <a:buNone/>
              <a:defRPr sz="127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主催：〇〇〇〇市〇〇〇〇商工会議所　　　協力：〇〇〇〇〇市 街コン実行委員会</a:t>
            </a:r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9" hasCustomPrompt="1"/>
          </p:nvPr>
        </p:nvSpPr>
        <p:spPr>
          <a:xfrm>
            <a:off x="472490" y="6903880"/>
            <a:ext cx="1877837" cy="1248073"/>
          </a:xfrm>
        </p:spPr>
        <p:txBody>
          <a:bodyPr>
            <a:noAutofit/>
          </a:bodyPr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70">
                <a:solidFill>
                  <a:srgbClr val="FE41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  <a:endParaRPr kumimoji="1" lang="en-US" altLang="ja-JP" dirty="0"/>
          </a:p>
        </p:txBody>
      </p:sp>
      <p:sp>
        <p:nvSpPr>
          <p:cNvPr id="99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-1" y="568811"/>
            <a:ext cx="6887611" cy="568746"/>
          </a:xfrm>
        </p:spPr>
        <p:txBody>
          <a:bodyPr>
            <a:noAutofit/>
          </a:bodyPr>
          <a:lstStyle>
            <a:lvl1pPr marL="0" indent="0" algn="ctr">
              <a:buNone/>
              <a:defRPr sz="2994" b="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100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3047638" y="8762563"/>
            <a:ext cx="2023954" cy="326283"/>
          </a:xfrm>
        </p:spPr>
        <p:txBody>
          <a:bodyPr>
            <a:noAutofit/>
          </a:bodyPr>
          <a:lstStyle>
            <a:lvl1pPr marL="0" indent="0">
              <a:buNone/>
              <a:defRPr sz="998" b="1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詳細・お申し込みは </a:t>
            </a:r>
            <a:r>
              <a:rPr kumimoji="1" lang="en-US" altLang="ja-JP" dirty="0"/>
              <a:t>Web </a:t>
            </a:r>
            <a:r>
              <a:rPr kumimoji="1" lang="ja-JP" altLang="en-US" dirty="0"/>
              <a:t>で！</a:t>
            </a: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2052397" y="5466445"/>
            <a:ext cx="1403154" cy="1074786"/>
          </a:xfrm>
        </p:spPr>
        <p:txBody>
          <a:bodyPr>
            <a:noAutofit/>
          </a:bodyPr>
          <a:lstStyle>
            <a:lvl1pPr marL="0" indent="0" algn="ctr">
              <a:buNone/>
              <a:defRPr sz="653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22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3619281" y="5466445"/>
            <a:ext cx="1403154" cy="1000492"/>
          </a:xfrm>
        </p:spPr>
        <p:txBody>
          <a:bodyPr>
            <a:noAutofit/>
          </a:bodyPr>
          <a:lstStyle>
            <a:lvl1pPr marL="0" indent="0" algn="ctr">
              <a:buNone/>
              <a:defRPr sz="6532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14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87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05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22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61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6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1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70F9F-7165-4E67-AB45-5FCFC9D7CD58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41BC-C5CA-4D2E-99FB-1C07B82A3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4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0253861A-5BA5-4599-9796-BDC88E090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053920"/>
            <a:ext cx="6858000" cy="174879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ACA057A-86C0-455F-A13B-1E4FDAC7C7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41"/>
          <a:stretch/>
        </p:blipFill>
        <p:spPr>
          <a:xfrm>
            <a:off x="0" y="0"/>
            <a:ext cx="6858000" cy="4368843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16D1B80-E14D-4C6A-A7F4-0B0E10F6A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292"/>
            <a:ext cx="1415442" cy="1415442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610F740-7D82-413A-9AFF-8998BF0DA7B5}"/>
              </a:ext>
            </a:extLst>
          </p:cNvPr>
          <p:cNvSpPr txBox="1"/>
          <p:nvPr/>
        </p:nvSpPr>
        <p:spPr>
          <a:xfrm>
            <a:off x="415025" y="1808020"/>
            <a:ext cx="6027950" cy="148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532" b="1" dirty="0"/>
              <a:t>　 </a:t>
            </a:r>
            <a:r>
              <a:rPr lang="en-US" altLang="ja-JP" sz="6532" b="1" dirty="0"/>
              <a:t>Café</a:t>
            </a:r>
            <a:r>
              <a:rPr lang="ja-JP" altLang="en-US" sz="6532" b="1" dirty="0"/>
              <a:t>相談会</a:t>
            </a:r>
            <a:endParaRPr lang="en-US" altLang="ja-JP" sz="6532" b="1" dirty="0"/>
          </a:p>
          <a:p>
            <a:r>
              <a:rPr kumimoji="1" lang="ja-JP" altLang="en-US" sz="2540" b="1" dirty="0"/>
              <a:t>～子どものための里親制度個別相談会～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0A0A834-843F-4724-8BB1-A7EB4AAEFFA2}"/>
              </a:ext>
            </a:extLst>
          </p:cNvPr>
          <p:cNvSpPr txBox="1"/>
          <p:nvPr/>
        </p:nvSpPr>
        <p:spPr>
          <a:xfrm>
            <a:off x="-205516" y="3215907"/>
            <a:ext cx="7063516" cy="2689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33" dirty="0"/>
          </a:p>
          <a:p>
            <a:r>
              <a:rPr lang="ja-JP" altLang="en-US" sz="2540" b="1" dirty="0"/>
              <a:t>　</a:t>
            </a:r>
            <a:r>
              <a:rPr lang="ja-JP" altLang="en-US" sz="2903" b="1" dirty="0"/>
              <a:t>日時：</a:t>
            </a:r>
            <a:r>
              <a:rPr lang="ja-JP" altLang="en-US" sz="1633" dirty="0"/>
              <a:t> 　</a:t>
            </a:r>
            <a:r>
              <a:rPr lang="en-US" altLang="ja-JP" sz="4899" b="1" dirty="0">
                <a:solidFill>
                  <a:srgbClr val="FF5050"/>
                </a:solidFill>
              </a:rPr>
              <a:t>2022</a:t>
            </a:r>
            <a:r>
              <a:rPr lang="ja-JP" altLang="en-US" sz="1633" b="1" dirty="0"/>
              <a:t>年</a:t>
            </a:r>
            <a:r>
              <a:rPr lang="en-US" altLang="ja-JP" sz="4899" b="1" dirty="0">
                <a:solidFill>
                  <a:srgbClr val="FF5050"/>
                </a:solidFill>
              </a:rPr>
              <a:t>11</a:t>
            </a:r>
            <a:r>
              <a:rPr lang="ja-JP" altLang="en-US" sz="1633" b="1" dirty="0"/>
              <a:t>月</a:t>
            </a:r>
            <a:r>
              <a:rPr lang="en-US" altLang="ja-JP" sz="4899" b="1" dirty="0">
                <a:solidFill>
                  <a:srgbClr val="FF5050"/>
                </a:solidFill>
              </a:rPr>
              <a:t>14</a:t>
            </a:r>
            <a:r>
              <a:rPr lang="ja-JP" altLang="en-US" sz="1633" b="1" dirty="0"/>
              <a:t>日（月）</a:t>
            </a:r>
            <a:endParaRPr lang="en-US" altLang="ja-JP" sz="1633" b="1" dirty="0"/>
          </a:p>
          <a:p>
            <a:r>
              <a:rPr lang="ja-JP" altLang="en-US" sz="1633" b="1" dirty="0"/>
              <a:t>　　　　　　　　　　</a:t>
            </a:r>
            <a:r>
              <a:rPr lang="en-US" altLang="ja-JP" sz="2903" b="1" dirty="0"/>
              <a:t>13</a:t>
            </a:r>
            <a:r>
              <a:rPr lang="ja-JP" altLang="en-US" sz="2903" b="1" dirty="0"/>
              <a:t>時～</a:t>
            </a:r>
            <a:r>
              <a:rPr lang="en-US" altLang="ja-JP" sz="2903" b="1" dirty="0"/>
              <a:t>15</a:t>
            </a:r>
            <a:r>
              <a:rPr lang="ja-JP" altLang="en-US" sz="2903" b="1" dirty="0"/>
              <a:t>時</a:t>
            </a:r>
            <a:endParaRPr kumimoji="1" lang="en-US" altLang="ja-JP" sz="2903" b="1" dirty="0"/>
          </a:p>
          <a:p>
            <a:endParaRPr lang="en-US" altLang="ja-JP" sz="1633" dirty="0"/>
          </a:p>
          <a:p>
            <a:r>
              <a:rPr lang="ja-JP" altLang="en-US" sz="1633" b="1" dirty="0"/>
              <a:t>　　</a:t>
            </a:r>
            <a:r>
              <a:rPr lang="ja-JP" altLang="en-US" sz="2903" b="1" dirty="0"/>
              <a:t>場所</a:t>
            </a:r>
            <a:r>
              <a:rPr lang="ja-JP" altLang="en-US" sz="2400" b="1" dirty="0"/>
              <a:t>：</a:t>
            </a:r>
            <a:r>
              <a:rPr lang="en-US" altLang="ja-JP" sz="2400" b="1" dirty="0"/>
              <a:t>  </a:t>
            </a:r>
            <a:r>
              <a:rPr lang="ja-JP" altLang="en-US" sz="2400" dirty="0"/>
              <a:t>ウエルシア寝屋川池田東町店内　</a:t>
            </a:r>
            <a:endParaRPr lang="en-US" altLang="ja-JP" sz="2400" dirty="0"/>
          </a:p>
          <a:p>
            <a:r>
              <a:rPr lang="ja-JP" altLang="en-US" sz="2540" b="1" dirty="0"/>
              <a:t>　　　　　　</a:t>
            </a:r>
            <a:r>
              <a:rPr lang="ja-JP" altLang="en-US" sz="2903" b="1" dirty="0"/>
              <a:t>ウエルシアカフェ</a:t>
            </a:r>
            <a:r>
              <a:rPr lang="ja-JP" altLang="en-US" sz="1270" dirty="0"/>
              <a:t>（寝屋川市池田東町</a:t>
            </a:r>
            <a:r>
              <a:rPr lang="en-US" altLang="ja-JP" sz="1270" dirty="0"/>
              <a:t>7-12</a:t>
            </a:r>
            <a:r>
              <a:rPr lang="ja-JP" altLang="en-US" sz="1270" dirty="0"/>
              <a:t>）</a:t>
            </a:r>
            <a:endParaRPr lang="en-US" altLang="ja-JP" sz="1270" dirty="0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ABECB3B6-4615-4717-B13F-B682042B139D}"/>
              </a:ext>
            </a:extLst>
          </p:cNvPr>
          <p:cNvSpPr/>
          <p:nvPr/>
        </p:nvSpPr>
        <p:spPr>
          <a:xfrm>
            <a:off x="5020008" y="196410"/>
            <a:ext cx="1632476" cy="1518492"/>
          </a:xfrm>
          <a:prstGeom prst="flowChartConnector">
            <a:avLst/>
          </a:prstGeom>
          <a:solidFill>
            <a:srgbClr val="42EE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540" b="1" dirty="0"/>
              <a:t>参加費無料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4F6403C-C56B-94D3-0D5D-9C3738C75E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02" y="5995212"/>
            <a:ext cx="3801835" cy="221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DD5435F2-459F-4D30-A627-B71747706A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41"/>
          <a:stretch/>
        </p:blipFill>
        <p:spPr>
          <a:xfrm>
            <a:off x="0" y="-33252"/>
            <a:ext cx="6858000" cy="4368843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B810299-C530-485D-AB4F-5A1FDEB444DF}"/>
              </a:ext>
            </a:extLst>
          </p:cNvPr>
          <p:cNvSpPr txBox="1"/>
          <p:nvPr/>
        </p:nvSpPr>
        <p:spPr>
          <a:xfrm>
            <a:off x="50150" y="31616"/>
            <a:ext cx="6531709" cy="221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     </a:t>
            </a:r>
            <a:r>
              <a:rPr lang="ja-JP" altLang="ja-JP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里親のさまざまなかたち</a:t>
            </a:r>
            <a:endParaRPr lang="en-US" altLang="ja-JP" sz="2177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あなたのご家庭に合</a:t>
            </a: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った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かたちで、子どもたちの力になることができます！</a:t>
            </a:r>
          </a:p>
          <a:p>
            <a:pPr algn="just">
              <a:lnSpc>
                <a:spcPct val="95000"/>
              </a:lnSpc>
            </a:pPr>
            <a:endParaRPr lang="en-US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はぐくみホーム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（養育里親）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事情があって家庭で生活できない子どもを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一定期間、家庭で育ててくださる方。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ja-JP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週末里親</a:t>
            </a:r>
            <a:endParaRPr lang="en-US" altLang="ja-JP" sz="1270" b="1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児童養護施設等で生活する子どもたちが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家庭生活を体験できるよう、週末や夏休み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等に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家庭へ迎え入れてくださる方。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76F270-5694-4D8B-8EF8-076569CC8603}"/>
              </a:ext>
            </a:extLst>
          </p:cNvPr>
          <p:cNvSpPr txBox="1"/>
          <p:nvPr/>
        </p:nvSpPr>
        <p:spPr>
          <a:xfrm>
            <a:off x="206472" y="2408466"/>
            <a:ext cx="6618488" cy="194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en-US" altLang="ja-JP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    </a:t>
            </a:r>
            <a:r>
              <a:rPr lang="ja-JP" altLang="ja-JP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里親になるまでの流れ</a:t>
            </a:r>
            <a:endParaRPr lang="en-US" altLang="ja-JP" sz="127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相談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面接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研修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実習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家庭訪問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審議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登録</a:t>
            </a: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という流れで進みます。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面接や家庭訪問では…</a:t>
            </a: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今までの生活歴や現在の生活状況、登録に向けてのお気持ち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　　　　　　　　 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などについて、お話を伺います。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研修や実習では…</a:t>
            </a: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 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里親制度や子どもの養育について学んだ後、実際に施設で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　　　　　　　 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生活しているお子さんと関わっていただきます。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しっかり時間をかけて準備するので安心です！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CD98E89-3157-4E63-8476-F836568023F1}"/>
              </a:ext>
            </a:extLst>
          </p:cNvPr>
          <p:cNvSpPr txBox="1"/>
          <p:nvPr/>
        </p:nvSpPr>
        <p:spPr>
          <a:xfrm>
            <a:off x="3718290" y="900305"/>
            <a:ext cx="2800270" cy="131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養子縁組里親</a:t>
            </a:r>
            <a:endParaRPr lang="en-US" altLang="ja-JP" sz="1270" b="1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親が育てられない子どもを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養子として育ててくださる方。</a:t>
            </a:r>
          </a:p>
          <a:p>
            <a:pPr algn="just">
              <a:lnSpc>
                <a:spcPct val="95000"/>
              </a:lnSpc>
            </a:pPr>
            <a:endParaRPr lang="ja-JP" altLang="ja-JP" sz="726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そのほか…</a:t>
            </a:r>
            <a:endParaRPr lang="en-US" altLang="ja-JP" sz="1270" kern="1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親族里親</a:t>
            </a:r>
          </a:p>
          <a:p>
            <a:pPr algn="just">
              <a:lnSpc>
                <a:spcPct val="95000"/>
              </a:lnSpc>
            </a:pP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専門里親</a:t>
            </a:r>
            <a:r>
              <a:rPr lang="en-US" altLang="ja-JP" sz="127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 </a:t>
            </a:r>
            <a:r>
              <a:rPr lang="ja-JP" altLang="ja-JP" sz="127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があります。</a:t>
            </a:r>
            <a:endParaRPr lang="ja-JP" altLang="ja-JP" sz="1452" kern="100" dirty="0">
              <a:solidFill>
                <a:schemeClr val="tx1">
                  <a:lumMod val="85000"/>
                  <a:lumOff val="1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9DF1BB7A-41F6-4810-90B7-FCA63BA8644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2" y="67481"/>
            <a:ext cx="388265" cy="28342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3B2165FD-8080-4E3A-97C0-A87D2A4A141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46" y="2392997"/>
            <a:ext cx="388265" cy="28342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170E20-129B-4F1E-A101-CB9D8270BEF9}"/>
              </a:ext>
            </a:extLst>
          </p:cNvPr>
          <p:cNvSpPr txBox="1"/>
          <p:nvPr/>
        </p:nvSpPr>
        <p:spPr>
          <a:xfrm>
            <a:off x="409935" y="8403890"/>
            <a:ext cx="6248292" cy="1292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33" dirty="0"/>
              <a:t>＊お問い合わせ＊</a:t>
            </a:r>
            <a:endParaRPr kumimoji="1" lang="en-US" altLang="ja-JP" sz="1633" dirty="0"/>
          </a:p>
          <a:p>
            <a:r>
              <a:rPr lang="ja-JP" altLang="en-US" sz="1089" dirty="0"/>
              <a:t>社会福祉法人　大阪水上隣保館　</a:t>
            </a:r>
            <a:r>
              <a:rPr lang="ja-JP" altLang="en-US" sz="1633" b="1" dirty="0"/>
              <a:t>里親支援機関　おひさま</a:t>
            </a:r>
            <a:endParaRPr lang="en-US" altLang="ja-JP" sz="1633" b="1" dirty="0"/>
          </a:p>
          <a:p>
            <a:r>
              <a:rPr kumimoji="1" lang="en-US" altLang="ja-JP" sz="1633" dirty="0"/>
              <a:t>TEL</a:t>
            </a:r>
            <a:r>
              <a:rPr kumimoji="1" lang="ja-JP" altLang="en-US" sz="1633" dirty="0"/>
              <a:t>＆</a:t>
            </a:r>
            <a:r>
              <a:rPr kumimoji="1" lang="en-US" altLang="ja-JP" sz="1633" dirty="0"/>
              <a:t>FAX</a:t>
            </a:r>
            <a:r>
              <a:rPr kumimoji="1" lang="ja-JP" altLang="en-US" sz="1633" dirty="0"/>
              <a:t>　</a:t>
            </a:r>
            <a:r>
              <a:rPr kumimoji="1" lang="en-US" altLang="ja-JP" sz="2177" b="1" dirty="0"/>
              <a:t>072-380-3455</a:t>
            </a:r>
          </a:p>
          <a:p>
            <a:r>
              <a:rPr kumimoji="1" lang="ja-JP" altLang="en-US" sz="1270" dirty="0"/>
              <a:t>大阪府枚方市星丘</a:t>
            </a:r>
            <a:r>
              <a:rPr kumimoji="1" lang="en-US" altLang="ja-JP" sz="1270" dirty="0"/>
              <a:t>1-20-8</a:t>
            </a:r>
            <a:r>
              <a:rPr kumimoji="1" lang="ja-JP" altLang="en-US" sz="1633" dirty="0"/>
              <a:t>　　　</a:t>
            </a:r>
            <a:r>
              <a:rPr kumimoji="1" lang="en-US" altLang="ja-JP" sz="726" dirty="0"/>
              <a:t>※</a:t>
            </a:r>
            <a:r>
              <a:rPr kumimoji="1" lang="ja-JP" altLang="en-US" sz="726" dirty="0"/>
              <a:t>随時相談会・パネル展示・イベント開催予定</a:t>
            </a:r>
            <a:endParaRPr kumimoji="1" lang="en-US" altLang="ja-JP" sz="726" dirty="0"/>
          </a:p>
          <a:p>
            <a:r>
              <a:rPr lang="ja-JP" altLang="en-US" sz="726" dirty="0"/>
              <a:t>　　　　　　　　　　　　　　　　　　　　　　　　　　　　　　　（ホームページに掲載）</a:t>
            </a:r>
            <a:endParaRPr kumimoji="1" lang="ja-JP" altLang="en-US" sz="726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1A739306-DB24-4B25-8DAB-1E35955806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03" y="8769204"/>
            <a:ext cx="575144" cy="575144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6A923A7-3E11-47F0-8B63-5412F369E1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43" y="8438662"/>
            <a:ext cx="1284362" cy="1284362"/>
          </a:xfrm>
          <a:prstGeom prst="rect">
            <a:avLst/>
          </a:prstGeom>
        </p:spPr>
      </p:pic>
      <p:pic>
        <p:nvPicPr>
          <p:cNvPr id="44" name="Picture 12">
            <a:extLst>
              <a:ext uri="{FF2B5EF4-FFF2-40B4-BE49-F238E27FC236}">
                <a16:creationId xmlns:a16="http://schemas.microsoft.com/office/drawing/2014/main" id="{1C9898D2-33F7-40C4-81D1-CCD394985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16" y="2205128"/>
            <a:ext cx="3378851" cy="12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>
            <a:extLst>
              <a:ext uri="{FF2B5EF4-FFF2-40B4-BE49-F238E27FC236}">
                <a16:creationId xmlns:a16="http://schemas.microsoft.com/office/drawing/2014/main" id="{B59DCD40-8873-4380-AA85-EC8143474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150" y="2183001"/>
            <a:ext cx="3378851" cy="12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>
            <a:extLst>
              <a:ext uri="{FF2B5EF4-FFF2-40B4-BE49-F238E27FC236}">
                <a16:creationId xmlns:a16="http://schemas.microsoft.com/office/drawing/2014/main" id="{A4E7209D-4D9A-4E19-B4EF-635C0A054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" y="4395839"/>
            <a:ext cx="3378851" cy="12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2">
            <a:extLst>
              <a:ext uri="{FF2B5EF4-FFF2-40B4-BE49-F238E27FC236}">
                <a16:creationId xmlns:a16="http://schemas.microsoft.com/office/drawing/2014/main" id="{5526624D-3A82-4115-AC5C-0395F0148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70" y="4390136"/>
            <a:ext cx="3378851" cy="12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C654BA5-CEB1-4334-97BB-02F5B284B51D}"/>
              </a:ext>
            </a:extLst>
          </p:cNvPr>
          <p:cNvSpPr txBox="1"/>
          <p:nvPr/>
        </p:nvSpPr>
        <p:spPr>
          <a:xfrm>
            <a:off x="163145" y="4540107"/>
            <a:ext cx="6531709" cy="4044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en-US" altLang="ja-JP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    </a:t>
            </a:r>
            <a:r>
              <a:rPr lang="ja-JP" altLang="en-US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「してみたいけど」の気持ちにこたえる</a:t>
            </a:r>
            <a:r>
              <a:rPr lang="en-US" altLang="ja-JP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Q</a:t>
            </a:r>
            <a:r>
              <a:rPr lang="ja-JP" altLang="en-US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＆</a:t>
            </a:r>
            <a:r>
              <a:rPr lang="en-US" altLang="ja-JP" sz="217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A</a:t>
            </a:r>
            <a:endParaRPr lang="en-US" altLang="ja-JP" sz="127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726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Ⓠ 共働きでも大丈夫ですか？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Ⓐ 保育所などのを利用することが出来ます。仕事が終わってからたくさん愛情をかけて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関わってあげてください。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Ⓠ 実子がいても大丈夫ですか？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Ⓐ 実子がいても赤ちゃんや幼児のお世話をして頂いたり、出来る範囲でご活躍いただけます。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Ⓠ どんな子どもがいいか希望は言えますか？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Ⓐ ご希望は伺いますが、里親を必要とする子どもの性別や年齢と、受け入れ家庭のご事情や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家族構成などを確認して総合的に判断します。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Ⓠ 経済的に心配です。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Ⓐ 困窮していなければ大丈夫です。子どもの生活に必要な里親手当が出ます。生活費や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ja-JP" altLang="en-US" sz="127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　　学校などの費用は原則公費負担です。医療費も公費負担です。</a:t>
            </a: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endParaRPr lang="en-US" altLang="ja-JP" sz="127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88735C21-B7E9-41EA-ACAD-F1BC1AF18FC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45" y="4566855"/>
            <a:ext cx="388265" cy="283422"/>
          </a:xfrm>
          <a:prstGeom prst="rect">
            <a:avLst/>
          </a:prstGeom>
        </p:spPr>
      </p:pic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6064CC54-231C-937A-0EA5-3BB0AAD7FA39}"/>
              </a:ext>
            </a:extLst>
          </p:cNvPr>
          <p:cNvSpPr/>
          <p:nvPr/>
        </p:nvSpPr>
        <p:spPr>
          <a:xfrm>
            <a:off x="304854" y="8414595"/>
            <a:ext cx="5290389" cy="1284363"/>
          </a:xfrm>
          <a:prstGeom prst="flowChartAlternateProcess">
            <a:avLst/>
          </a:prstGeom>
          <a:noFill/>
          <a:ln w="76200">
            <a:solidFill>
              <a:srgbClr val="42E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33"/>
          </a:p>
        </p:txBody>
      </p:sp>
    </p:spTree>
    <p:extLst>
      <p:ext uri="{BB962C8B-B14F-4D97-AF65-F5344CB8AC3E}">
        <p14:creationId xmlns:p14="http://schemas.microsoft.com/office/powerpoint/2010/main" val="332801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464</Words>
  <Application>Microsoft Office PowerPoint</Application>
  <PresentationFormat>A4 210 x 297 mm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ohisama.ishii@gmail.com</dc:creator>
  <cp:lastModifiedBy>ohisama.ishii@gmail.com</cp:lastModifiedBy>
  <cp:revision>3</cp:revision>
  <dcterms:created xsi:type="dcterms:W3CDTF">2022-08-04T02:50:58Z</dcterms:created>
  <dcterms:modified xsi:type="dcterms:W3CDTF">2022-10-28T01:54:34Z</dcterms:modified>
</cp:coreProperties>
</file>